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3" r:id="rId2"/>
    <p:sldId id="362" r:id="rId3"/>
    <p:sldId id="360" r:id="rId4"/>
    <p:sldId id="326" r:id="rId5"/>
    <p:sldId id="327" r:id="rId6"/>
    <p:sldId id="335" r:id="rId7"/>
    <p:sldId id="328" r:id="rId8"/>
    <p:sldId id="343" r:id="rId9"/>
    <p:sldId id="354" r:id="rId10"/>
    <p:sldId id="345" r:id="rId11"/>
    <p:sldId id="344" r:id="rId12"/>
    <p:sldId id="347" r:id="rId13"/>
    <p:sldId id="307" r:id="rId14"/>
    <p:sldId id="352" r:id="rId15"/>
    <p:sldId id="355" r:id="rId16"/>
    <p:sldId id="313" r:id="rId17"/>
    <p:sldId id="351" r:id="rId18"/>
    <p:sldId id="365" r:id="rId19"/>
    <p:sldId id="329" r:id="rId20"/>
    <p:sldId id="3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81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AE1A0-DC90-4B10-88E4-4306556F9FDD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52B79-EDB5-4DE2-8C0C-6B2878165DD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90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Methane accounts for roughly 25% of current warming.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76352-B6D7-4F82-82BA-0EED56B0B91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907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98F8-A395-4E6D-AFA9-46FC6D7066D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947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98F8-A395-4E6D-AFA9-46FC6D7066D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5713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98F8-A395-4E6D-AFA9-46FC6D7066D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883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2584" y="342900"/>
            <a:ext cx="10809816" cy="685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140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98F8-A395-4E6D-AFA9-46FC6D7066D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996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98F8-A395-4E6D-AFA9-46FC6D7066D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196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98F8-A395-4E6D-AFA9-46FC6D7066D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6973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98F8-A395-4E6D-AFA9-46FC6D7066D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18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98F8-A395-4E6D-AFA9-46FC6D7066D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303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98F8-A395-4E6D-AFA9-46FC6D7066D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083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98F8-A395-4E6D-AFA9-46FC6D7066D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94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98F8-A395-4E6D-AFA9-46FC6D7066D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696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098F8-A395-4E6D-AFA9-46FC6D7066D9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67E7C-7A41-4EEE-BACE-10113F649D9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289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3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97" y="575714"/>
            <a:ext cx="60164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Mediciones directas: </a:t>
            </a:r>
            <a:r>
              <a:rPr lang="es-MX" sz="3600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Emisiones de metano sector hidrocarburos en México</a:t>
            </a:r>
            <a:endParaRPr lang="es-MX" sz="3600" dirty="0">
              <a:solidFill>
                <a:schemeClr val="accent5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51772" y="4716591"/>
            <a:ext cx="29402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(Photo credit: Mackenzie Smith 2018)</a:t>
            </a:r>
            <a:endParaRPr lang="en-US" sz="1200" i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5955275"/>
            <a:ext cx="833437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Daniel Zavala | Environmental Defense Fund</a:t>
            </a:r>
            <a:endParaRPr lang="en-US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ateways to hell- outside of bo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397" y="4993590"/>
            <a:ext cx="7165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Estudio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publicado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Environmental Research Letters 26/01/2021 -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62033" y="5872011"/>
            <a:ext cx="1183790" cy="5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02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72" y="6312846"/>
            <a:ext cx="1183790" cy="5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92693"/>
            <a:ext cx="60687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VIIRS datos satelitales – </a:t>
            </a:r>
          </a:p>
          <a:p>
            <a:r>
              <a:rPr lang="es-ES" sz="28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Aguas someras</a:t>
            </a:r>
            <a:endParaRPr lang="es-MX" sz="2800" spc="-15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410" y="3325357"/>
            <a:ext cx="4083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pc="-150" dirty="0" err="1" smtClean="0">
                <a:latin typeface="Century Gothic" panose="020B0502020202020204" pitchFamily="34" charset="0"/>
              </a:rPr>
              <a:t>Eficiencia</a:t>
            </a:r>
            <a:r>
              <a:rPr lang="en-US" sz="2000" spc="-150" dirty="0" smtClean="0">
                <a:latin typeface="Century Gothic" panose="020B0502020202020204" pitchFamily="34" charset="0"/>
              </a:rPr>
              <a:t> de </a:t>
            </a:r>
            <a:r>
              <a:rPr lang="en-US" sz="2000" spc="-150" dirty="0" err="1" smtClean="0">
                <a:latin typeface="Century Gothic" panose="020B0502020202020204" pitchFamily="34" charset="0"/>
              </a:rPr>
              <a:t>quema</a:t>
            </a:r>
            <a:r>
              <a:rPr lang="en-US" sz="2000" spc="-150" dirty="0" smtClean="0">
                <a:latin typeface="Century Gothic" panose="020B0502020202020204" pitchFamily="34" charset="0"/>
              </a:rPr>
              <a:t> </a:t>
            </a:r>
            <a:r>
              <a:rPr lang="en-US" sz="2000" spc="-150" dirty="0" err="1" smtClean="0">
                <a:latin typeface="Century Gothic" panose="020B0502020202020204" pitchFamily="34" charset="0"/>
              </a:rPr>
              <a:t>en</a:t>
            </a:r>
            <a:r>
              <a:rPr lang="en-US" sz="2000" spc="-150" dirty="0" smtClean="0">
                <a:latin typeface="Century Gothic" panose="020B0502020202020204" pitchFamily="34" charset="0"/>
              </a:rPr>
              <a:t> el </a:t>
            </a:r>
            <a:r>
              <a:rPr lang="en-US" sz="2000" spc="-150" dirty="0" err="1" smtClean="0">
                <a:latin typeface="Century Gothic" panose="020B0502020202020204" pitchFamily="34" charset="0"/>
              </a:rPr>
              <a:t>inventario</a:t>
            </a:r>
            <a:r>
              <a:rPr lang="en-US" sz="2000" spc="-150" dirty="0" smtClean="0">
                <a:latin typeface="Century Gothic" panose="020B0502020202020204" pitchFamily="34" charset="0"/>
              </a:rPr>
              <a:t>: ~80%</a:t>
            </a:r>
            <a:endParaRPr lang="en-US" sz="2000" spc="-15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t="7476"/>
          <a:stretch/>
        </p:blipFill>
        <p:spPr>
          <a:xfrm>
            <a:off x="6197508" y="439947"/>
            <a:ext cx="5550946" cy="28831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835" y="4224493"/>
            <a:ext cx="32415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pc="-150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Eficiencia</a:t>
            </a:r>
            <a:r>
              <a:rPr lang="en-US" sz="2000" spc="-15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spc="-150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estimada</a:t>
            </a:r>
            <a:r>
              <a:rPr lang="en-US" sz="2000" spc="-15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: </a:t>
            </a:r>
            <a:r>
              <a:rPr lang="en-US" sz="2000" spc="-150" dirty="0">
                <a:solidFill>
                  <a:srgbClr val="C00000"/>
                </a:solidFill>
                <a:latin typeface="Century Gothic" panose="020B0502020202020204" pitchFamily="34" charset="0"/>
              </a:rPr>
              <a:t>~96-98%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45117" y="3660964"/>
            <a:ext cx="4153480" cy="3197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1109806"/>
            <a:ext cx="60403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Volumen de quema de gas basado en VIIRS: </a:t>
            </a:r>
            <a:r>
              <a:rPr lang="es-MX" sz="2000" b="1" dirty="0" smtClean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 </a:t>
            </a:r>
            <a:r>
              <a:rPr lang="es-MX" sz="2000" b="1" dirty="0" err="1" smtClean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MMcf</a:t>
            </a:r>
            <a:r>
              <a:rPr lang="es-MX" sz="2000" b="1" dirty="0" smtClean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/d </a:t>
            </a:r>
            <a:r>
              <a:rPr lang="es-MX" sz="20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Febrero 2018. (130 </a:t>
            </a:r>
            <a:r>
              <a:rPr lang="es-MX" sz="2000" dirty="0" err="1" smtClean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MMcf</a:t>
            </a:r>
            <a:r>
              <a:rPr lang="es-MX" sz="20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/d para 2018-2019)</a:t>
            </a:r>
            <a:endParaRPr lang="es-MX" sz="2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12" y="2241555"/>
            <a:ext cx="60403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CNH reportó </a:t>
            </a:r>
            <a:r>
              <a:rPr lang="es-MX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 </a:t>
            </a:r>
            <a:r>
              <a:rPr lang="es-MX" sz="2000" b="1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MMcf</a:t>
            </a:r>
            <a:r>
              <a:rPr lang="es-MX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/d </a:t>
            </a:r>
            <a:r>
              <a:rPr lang="es-MX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Febrero 2018.           (84 </a:t>
            </a:r>
            <a:r>
              <a:rPr lang="es-MX" sz="2000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MMcf</a:t>
            </a:r>
            <a:r>
              <a:rPr lang="es-MX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/d para 2018-2019)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835" y="454271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0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Emisiones totales de quema costa afuera similares a los resultados de los sobrevuelos.</a:t>
            </a:r>
            <a:endParaRPr lang="es-MX" sz="2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98680" y="23527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042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11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2823" y="2523392"/>
            <a:ext cx="718917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3402184"/>
            <a:ext cx="718917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2670401"/>
            <a:ext cx="8334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5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Resultados región de estudio </a:t>
            </a:r>
            <a:r>
              <a:rPr lang="es-MX" sz="3200" b="1" spc="-15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en Tierra</a:t>
            </a:r>
          </a:p>
        </p:txBody>
      </p:sp>
      <p:pic>
        <p:nvPicPr>
          <p:cNvPr id="2" name="flareNotInMM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1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41" y="590446"/>
            <a:ext cx="7505252" cy="62019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92693"/>
            <a:ext cx="1219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En tierra: Puntos de emisión</a:t>
            </a:r>
            <a:endParaRPr lang="es-MX" sz="3200" spc="-15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41981" y="2707975"/>
            <a:ext cx="80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pc="-15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Atasta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711351" y="3051096"/>
            <a:ext cx="1503485" cy="14067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766769" y="5418992"/>
            <a:ext cx="4656262" cy="93784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423031" y="6110370"/>
            <a:ext cx="3282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Nuevo Pemex CPG</a:t>
            </a:r>
            <a:endParaRPr lang="en-US" dirty="0"/>
          </a:p>
        </p:txBody>
      </p:sp>
      <p:sp>
        <p:nvSpPr>
          <p:cNvPr id="16" name="Hexagon 15"/>
          <p:cNvSpPr>
            <a:spLocks noChangeAspect="1"/>
          </p:cNvSpPr>
          <p:nvPr/>
        </p:nvSpPr>
        <p:spPr>
          <a:xfrm>
            <a:off x="5165215" y="5237354"/>
            <a:ext cx="241584" cy="216806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406799" y="4211515"/>
            <a:ext cx="3745993" cy="1084243"/>
          </a:xfrm>
          <a:prstGeom prst="straightConnector1">
            <a:avLst/>
          </a:prstGeom>
          <a:ln w="127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152792" y="3891919"/>
            <a:ext cx="2439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spc="-150" dirty="0" smtClean="0">
                <a:latin typeface="Century Gothic" panose="020B0502020202020204" pitchFamily="34" charset="0"/>
              </a:rPr>
              <a:t>Ciudad Pemex CPG</a:t>
            </a:r>
          </a:p>
          <a:p>
            <a:r>
              <a:rPr lang="es-ES" sz="1400" spc="-150" dirty="0" smtClean="0">
                <a:latin typeface="Century Gothic" panose="020B0502020202020204" pitchFamily="34" charset="0"/>
              </a:rPr>
              <a:t>(sin medición)</a:t>
            </a:r>
            <a:endParaRPr lang="en-US" sz="1400" dirty="0"/>
          </a:p>
        </p:txBody>
      </p:sp>
      <p:sp>
        <p:nvSpPr>
          <p:cNvPr id="20" name="Hexagon 19"/>
          <p:cNvSpPr>
            <a:spLocks noChangeAspect="1"/>
          </p:cNvSpPr>
          <p:nvPr/>
        </p:nvSpPr>
        <p:spPr>
          <a:xfrm>
            <a:off x="3152384" y="5069948"/>
            <a:ext cx="241584" cy="216806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39354" y="2566490"/>
            <a:ext cx="1073441" cy="2477335"/>
          </a:xfrm>
          <a:prstGeom prst="straightConnector1">
            <a:avLst/>
          </a:prstGeom>
          <a:ln w="127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12712" y="2075159"/>
            <a:ext cx="2439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spc="-150" dirty="0" smtClean="0">
                <a:latin typeface="Century Gothic" panose="020B0502020202020204" pitchFamily="34" charset="0"/>
              </a:rPr>
              <a:t>CPG Cactus (sin medición)</a:t>
            </a:r>
            <a:endParaRPr lang="en-US" sz="1400" dirty="0"/>
          </a:p>
        </p:txBody>
      </p:sp>
      <p:sp>
        <p:nvSpPr>
          <p:cNvPr id="2" name="5-Point Star 1"/>
          <p:cNvSpPr/>
          <p:nvPr/>
        </p:nvSpPr>
        <p:spPr>
          <a:xfrm>
            <a:off x="3047984" y="3548099"/>
            <a:ext cx="341688" cy="317828"/>
          </a:xfrm>
          <a:prstGeom prst="star5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22401" y="3277335"/>
            <a:ext cx="2439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spc="-150" dirty="0" smtClean="0">
                <a:latin typeface="Century Gothic" panose="020B0502020202020204" pitchFamily="34" charset="0"/>
              </a:rPr>
              <a:t>Refinería Dos Bocas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xmlns="" val="285449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72" y="6312846"/>
            <a:ext cx="1183790" cy="5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" y="92693"/>
            <a:ext cx="1219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En Tierra: Nuevo Pemex CPG</a:t>
            </a:r>
            <a:endParaRPr lang="es-MX" sz="3200" spc="-15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/>
          </p:cNvPr>
          <p:cNvGrpSpPr>
            <a:grpSpLocks noChangeAspect="1"/>
          </p:cNvGrpSpPr>
          <p:nvPr/>
        </p:nvGrpSpPr>
        <p:grpSpPr>
          <a:xfrm>
            <a:off x="163903" y="1000094"/>
            <a:ext cx="7945136" cy="3287554"/>
            <a:chOff x="0" y="0"/>
            <a:chExt cx="8891589" cy="3676650"/>
          </a:xfrm>
        </p:grpSpPr>
        <p:pic>
          <p:nvPicPr>
            <p:cNvPr id="7" name="Picture 6">
              <a:extLst/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1972" r="5623" b="8468"/>
            <a:stretch/>
          </p:blipFill>
          <p:spPr>
            <a:xfrm>
              <a:off x="4495801" y="0"/>
              <a:ext cx="4395788" cy="3676650"/>
            </a:xfrm>
            <a:prstGeom prst="rect">
              <a:avLst/>
            </a:prstGeom>
          </p:spPr>
        </p:pic>
        <p:pic>
          <p:nvPicPr>
            <p:cNvPr id="8" name="Picture 7">
              <a:extLst/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3168" r="3267"/>
            <a:stretch/>
          </p:blipFill>
          <p:spPr>
            <a:xfrm>
              <a:off x="0" y="0"/>
              <a:ext cx="4500563" cy="367665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8606507" y="1000094"/>
            <a:ext cx="20649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Nuevo Pemex</a:t>
            </a:r>
          </a:p>
          <a:p>
            <a:r>
              <a:rPr lang="es-ES" sz="24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Feb 14, 15</a:t>
            </a:r>
            <a:endParaRPr lang="es-ES" sz="2400" spc="-15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7620" y="4671829"/>
            <a:ext cx="78950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spc="-15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Mediciones: </a:t>
            </a:r>
          </a:p>
          <a:p>
            <a:r>
              <a:rPr lang="es-ES" sz="2400" spc="-15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1,600 kg/h 					</a:t>
            </a:r>
            <a:r>
              <a:rPr lang="es-ES" sz="2400" spc="-15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5,700 kg/h </a:t>
            </a:r>
          </a:p>
          <a:p>
            <a:r>
              <a:rPr lang="es-ES" sz="2200" spc="-15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					</a:t>
            </a:r>
            <a:endParaRPr lang="es-ES" sz="2200" spc="-15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02662" y="2036282"/>
            <a:ext cx="35702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spc="-150" dirty="0" smtClean="0">
                <a:latin typeface="Century Gothic" panose="020B0502020202020204" pitchFamily="34" charset="0"/>
              </a:rPr>
              <a:t>Inventario </a:t>
            </a:r>
            <a:r>
              <a:rPr lang="es-ES" sz="2400" spc="-150" dirty="0">
                <a:latin typeface="Century Gothic" panose="020B0502020202020204" pitchFamily="34" charset="0"/>
              </a:rPr>
              <a:t>(</a:t>
            </a:r>
            <a:r>
              <a:rPr lang="es-ES" sz="2400" spc="-150" dirty="0" smtClean="0">
                <a:latin typeface="Century Gothic" panose="020B0502020202020204" pitchFamily="34" charset="0"/>
              </a:rPr>
              <a:t>2018):   20 kg/h</a:t>
            </a:r>
          </a:p>
          <a:p>
            <a:endParaRPr lang="es-ES" sz="2400" spc="-15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2910" y="5802259"/>
            <a:ext cx="71513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spc="-150" dirty="0" smtClean="0">
                <a:latin typeface="Century Gothic" panose="020B0502020202020204" pitchFamily="34" charset="0"/>
              </a:rPr>
              <a:t>~70% de las emisiones relacionadas a quema de gas</a:t>
            </a:r>
          </a:p>
          <a:p>
            <a:r>
              <a:rPr lang="es-ES" sz="2400" spc="-15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Eficiencia: ~94% </a:t>
            </a:r>
            <a:r>
              <a:rPr lang="es-ES" sz="2000" spc="-150" dirty="0" smtClean="0">
                <a:latin typeface="Century Gothic" panose="020B0502020202020204" pitchFamily="34" charset="0"/>
              </a:rPr>
              <a:t>(basada en mediciones con la avioneta)</a:t>
            </a:r>
            <a:endParaRPr lang="es-ES" sz="2400" spc="-1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9351" y="3821333"/>
            <a:ext cx="12275770" cy="954107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C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Emisiones de quema de gas suficientes para cubrir 50% demanda de gas sector residencial</a:t>
            </a:r>
            <a:endParaRPr lang="es-EC" sz="2800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6992" y="4782872"/>
            <a:ext cx="12275770" cy="954107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C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satelitales comprueban que quema de gas elevada ha ocurrido por lo menos por últimos dos años.</a:t>
            </a:r>
            <a:endParaRPr lang="es-EC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1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72" y="6312846"/>
            <a:ext cx="1183790" cy="5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" y="92693"/>
            <a:ext cx="12192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Nuevo Pemex: </a:t>
            </a:r>
            <a:r>
              <a:rPr lang="es-ES" sz="2800" spc="-15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implicaciones a salud y calidad del aire quema incompleta</a:t>
            </a:r>
            <a:endParaRPr lang="es-MX" sz="3200" spc="-15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423" y="856732"/>
            <a:ext cx="4191000" cy="52768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68490" y="4121624"/>
            <a:ext cx="3548417" cy="17605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9490" y="856732"/>
            <a:ext cx="7440930" cy="439388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713164" y="4084434"/>
            <a:ext cx="320040" cy="32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113731" y="1998601"/>
            <a:ext cx="320040" cy="32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17576" y="5631919"/>
            <a:ext cx="7282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Combustión incompleta , fuente of COV, CO, </a:t>
            </a:r>
            <a:r>
              <a:rPr lang="es-MX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NOx</a:t>
            </a:r>
            <a:r>
              <a:rPr lang="es-MX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MX" dirty="0" err="1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SOx</a:t>
            </a:r>
            <a:r>
              <a:rPr lang="es-MX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 CN— además del metano.</a:t>
            </a:r>
            <a:endParaRPr lang="es-MX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64717" y="3783341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5KM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45917" y="2785361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25KM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" name="Straight Connector 20"/>
          <p:cNvCxnSpPr>
            <a:stCxn id="15" idx="6"/>
          </p:cNvCxnSpPr>
          <p:nvPr/>
        </p:nvCxnSpPr>
        <p:spPr>
          <a:xfrm>
            <a:off x="7033204" y="4244454"/>
            <a:ext cx="486712" cy="19106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519916" y="2158621"/>
            <a:ext cx="2753835" cy="227690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5-Point Star 13"/>
          <p:cNvSpPr/>
          <p:nvPr/>
        </p:nvSpPr>
        <p:spPr>
          <a:xfrm>
            <a:off x="7274257" y="4244454"/>
            <a:ext cx="491319" cy="382137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608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b="9676"/>
          <a:stretch/>
        </p:blipFill>
        <p:spPr>
          <a:xfrm>
            <a:off x="5604813" y="1220354"/>
            <a:ext cx="6579455" cy="56454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36031" y="140731"/>
            <a:ext cx="1156811" cy="1160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40624" y="181740"/>
            <a:ext cx="1176814" cy="11701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598" y="-89676"/>
            <a:ext cx="70262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En tierra; Feb14-15 				    </a:t>
            </a:r>
          </a:p>
          <a:p>
            <a:r>
              <a:rPr lang="es-ES" sz="32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s-ES" sz="2000" i="1" spc="-15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% producción nacional: [petróleo 10%, </a:t>
            </a:r>
            <a:r>
              <a:rPr lang="es-ES" sz="2000" i="1" spc="-150" dirty="0">
                <a:solidFill>
                  <a:schemeClr val="accent1"/>
                </a:solidFill>
                <a:latin typeface="Century Gothic" panose="020B0502020202020204" pitchFamily="34" charset="0"/>
              </a:rPr>
              <a:t>gas </a:t>
            </a:r>
            <a:r>
              <a:rPr lang="es-ES" sz="2000" i="1" spc="-15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10%]</a:t>
            </a:r>
            <a:endParaRPr lang="es-ES" sz="2000" spc="-150" dirty="0">
              <a:latin typeface="Century Gothic" panose="020B0502020202020204" pitchFamily="34" charset="0"/>
            </a:endParaRPr>
          </a:p>
          <a:p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10828227" y="5269166"/>
            <a:ext cx="319450" cy="3122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812" y="1754681"/>
            <a:ext cx="1962150" cy="403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3812" y="1774568"/>
            <a:ext cx="3533775" cy="4048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63902" y="3460077"/>
            <a:ext cx="25361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spc="-150" dirty="0">
                <a:latin typeface="Century Gothic" panose="020B0502020202020204" pitchFamily="34" charset="0"/>
              </a:rPr>
              <a:t>1,900 </a:t>
            </a:r>
            <a:r>
              <a:rPr lang="es-ES" sz="2000" spc="-150" dirty="0" smtClean="0">
                <a:latin typeface="Century Gothic" panose="020B0502020202020204" pitchFamily="34" charset="0"/>
              </a:rPr>
              <a:t>kg/h</a:t>
            </a:r>
          </a:p>
          <a:p>
            <a:pPr algn="ctr"/>
            <a:r>
              <a:rPr lang="es-ES" i="1" spc="-15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~4</a:t>
            </a:r>
            <a:r>
              <a:rPr lang="es-ES" i="1" spc="-150" dirty="0">
                <a:solidFill>
                  <a:schemeClr val="accent1"/>
                </a:solidFill>
                <a:latin typeface="Century Gothic" panose="020B0502020202020204" pitchFamily="34" charset="0"/>
              </a:rPr>
              <a:t>% </a:t>
            </a:r>
            <a:r>
              <a:rPr lang="es-ES" i="1" spc="-15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emisiones nacionales</a:t>
            </a:r>
            <a:endParaRPr lang="es-ES" spc="-1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5962" y="171938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spc="-150" dirty="0">
                <a:solidFill>
                  <a:srgbClr val="FF0000"/>
                </a:solidFill>
                <a:latin typeface="Century Gothic" panose="020B0502020202020204" pitchFamily="34" charset="0"/>
              </a:rPr>
              <a:t>29,000 </a:t>
            </a:r>
            <a:r>
              <a:rPr lang="pt-BR" sz="2000" spc="-15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kg/h</a:t>
            </a:r>
          </a:p>
          <a:p>
            <a:r>
              <a:rPr lang="pt-BR" sz="2000" spc="-150" dirty="0">
                <a:solidFill>
                  <a:srgbClr val="FF0000"/>
                </a:solidFill>
                <a:latin typeface="Century Gothic" panose="020B0502020202020204" pitchFamily="34" charset="0"/>
              </a:rPr>
              <a:t>	</a:t>
            </a:r>
            <a:r>
              <a:rPr lang="pt-BR" sz="2000" spc="-15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15x mas alto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86182" y="4880699"/>
            <a:ext cx="198323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Inventario</a:t>
            </a:r>
            <a:endParaRPr lang="en-US" sz="1400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proyectado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a 2018)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331" y="4880699"/>
            <a:ext cx="17814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Mediciones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  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47112" y="568613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10%</a:t>
            </a:r>
            <a:endParaRPr lang="en-US" sz="16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06990" y="559821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10%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29697" y="-56290"/>
            <a:ext cx="200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b="1" dirty="0" smtClean="0">
                <a:latin typeface="Century Gothic" panose="020B0502020202020204" pitchFamily="34" charset="0"/>
              </a:rPr>
              <a:t>Producción nacional</a:t>
            </a:r>
            <a:endParaRPr lang="es-EC" sz="1400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8947" y="97766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 smtClean="0">
                <a:latin typeface="Century Gothic" panose="020B0502020202020204" pitchFamily="34" charset="0"/>
              </a:rPr>
              <a:t>petróleo</a:t>
            </a:r>
            <a:endParaRPr lang="es-EC" sz="12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29858" y="928182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 smtClean="0">
                <a:latin typeface="Century Gothic" panose="020B0502020202020204" pitchFamily="34" charset="0"/>
              </a:rPr>
              <a:t>gas</a:t>
            </a:r>
            <a:endParaRPr lang="es-EC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60532" y="3972024"/>
            <a:ext cx="4853940" cy="25869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" y="25990"/>
            <a:ext cx="12192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TROPOMI </a:t>
            </a:r>
            <a:r>
              <a:rPr lang="es-ES" sz="3200" i="1" spc="-150" dirty="0">
                <a:latin typeface="Century Gothic" panose="020B0502020202020204" pitchFamily="34" charset="0"/>
              </a:rPr>
              <a:t>( </a:t>
            </a:r>
            <a:r>
              <a:rPr lang="es-ES" sz="3200" i="1" spc="-150" dirty="0" smtClean="0">
                <a:latin typeface="Century Gothic" panose="020B0502020202020204" pitchFamily="34" charset="0"/>
              </a:rPr>
              <a:t>Promedio de 24 meses de datos </a:t>
            </a:r>
            <a:r>
              <a:rPr lang="es-ES" sz="3200" i="1" spc="-150" dirty="0" err="1" smtClean="0">
                <a:latin typeface="Century Gothic" panose="020B0502020202020204" pitchFamily="34" charset="0"/>
              </a:rPr>
              <a:t>Dec</a:t>
            </a:r>
            <a:r>
              <a:rPr lang="es-ES" sz="3200" i="1" spc="-150" dirty="0" smtClean="0">
                <a:latin typeface="Century Gothic" panose="020B0502020202020204" pitchFamily="34" charset="0"/>
              </a:rPr>
              <a:t> 2017 – Nov 2019</a:t>
            </a:r>
            <a:r>
              <a:rPr lang="es-ES" sz="3200" i="1" spc="-150" dirty="0">
                <a:latin typeface="Century Gothic" panose="020B0502020202020204" pitchFamily="34" charset="0"/>
              </a:rPr>
              <a:t>)</a:t>
            </a:r>
          </a:p>
          <a:p>
            <a:endParaRPr lang="es-MX" sz="3200" spc="-150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06091" y="5780948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pc="-150" dirty="0">
              <a:latin typeface="Century Gothic" panose="020B0502020202020204" pitchFamily="34" charset="0"/>
            </a:endParaRPr>
          </a:p>
          <a:p>
            <a:endParaRPr lang="es-ES" i="1" spc="-150" dirty="0" smtClean="0">
              <a:latin typeface="Century Gothic" panose="020B0502020202020204" pitchFamily="34" charset="0"/>
            </a:endParaRPr>
          </a:p>
          <a:p>
            <a:endParaRPr lang="es-ES" i="1" spc="-15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b="10816"/>
          <a:stretch/>
        </p:blipFill>
        <p:spPr>
          <a:xfrm>
            <a:off x="636987" y="2522095"/>
            <a:ext cx="4240530" cy="433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b="11379"/>
          <a:stretch/>
        </p:blipFill>
        <p:spPr>
          <a:xfrm>
            <a:off x="652086" y="2521508"/>
            <a:ext cx="2617470" cy="4305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922" y="508085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1,900 kg/h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69156" y="37494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29,00 kg/h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7323" y="603173"/>
            <a:ext cx="8117149" cy="21467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53788" y="281704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4</a:t>
            </a:r>
            <a:r>
              <a:rPr lang="en-US" dirty="0" smtClean="0">
                <a:latin typeface="Century Gothic" panose="020B0502020202020204" pitchFamily="34" charset="0"/>
              </a:rPr>
              <a:t>9,00 kg/h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6082" y="3090439"/>
            <a:ext cx="8290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25x</a:t>
            </a:r>
            <a:endParaRPr lang="en-US" sz="3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9646" y="5855478"/>
            <a:ext cx="170605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Inventario</a:t>
            </a:r>
            <a:endParaRPr lang="en-US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proyectado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a 2018)</a:t>
            </a:r>
            <a:endParaRPr lang="en-US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68412" y="5855478"/>
            <a:ext cx="1566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Avioneta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  </a:t>
            </a:r>
            <a:endParaRPr lang="en-US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98074" y="5855478"/>
            <a:ext cx="1566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Satélite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  </a:t>
            </a:r>
            <a:endParaRPr lang="en-US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40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910" y="1127368"/>
            <a:ext cx="8838962" cy="44652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321" y="83612"/>
            <a:ext cx="106816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Regiones no consideradas en este estudio</a:t>
            </a:r>
          </a:p>
          <a:p>
            <a:r>
              <a:rPr lang="es-EC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Petróleo:</a:t>
            </a:r>
            <a:r>
              <a:rPr lang="es-EC" sz="2000" dirty="0" smtClean="0">
                <a:solidFill>
                  <a:schemeClr val="accent5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20%</a:t>
            </a:r>
            <a:r>
              <a:rPr lang="es-EC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costa afuera y </a:t>
            </a:r>
            <a:r>
              <a:rPr lang="es-EC" sz="2000" b="1" dirty="0" smtClean="0">
                <a:solidFill>
                  <a:schemeClr val="accent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48% </a:t>
            </a:r>
            <a:r>
              <a:rPr lang="es-EC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tierra de la producción nacional</a:t>
            </a:r>
          </a:p>
          <a:p>
            <a:r>
              <a:rPr lang="es-EC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Gas:</a:t>
            </a:r>
            <a:r>
              <a:rPr lang="es-EC" sz="2000" dirty="0" smtClean="0">
                <a:solidFill>
                  <a:schemeClr val="accent5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24% </a:t>
            </a:r>
            <a:r>
              <a:rPr lang="es-EC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costa afuera y </a:t>
            </a:r>
            <a:r>
              <a:rPr lang="es-EC" sz="2000" b="1" dirty="0" smtClean="0">
                <a:solidFill>
                  <a:schemeClr val="accent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72%</a:t>
            </a:r>
            <a:r>
              <a:rPr lang="es-EC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tierra de la producción </a:t>
            </a:r>
            <a:r>
              <a:rPr lang="es-EC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nacional</a:t>
            </a:r>
            <a:endParaRPr lang="es-EC" sz="2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s-EC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sugieren que si las otras regiones productoras tienen </a:t>
            </a:r>
            <a:r>
              <a:rPr lang="es-EC" b="1" dirty="0" smtClean="0">
                <a:solidFill>
                  <a:srgbClr val="7030A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patrones de emisiones similares</a:t>
            </a:r>
            <a:r>
              <a:rPr lang="es-EC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los encontrados, </a:t>
            </a:r>
            <a:r>
              <a:rPr lang="es-EC" b="1" dirty="0" smtClean="0">
                <a:solidFill>
                  <a:srgbClr val="7030A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emisiones de metano del sector hidrocarburos a nivel nacional serian significativamente mas altas</a:t>
            </a:r>
            <a:r>
              <a:rPr lang="es-EC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lo sugerido en el inventario nacional (incluso con las emisiones costa afuera estando sobreestimadas)</a:t>
            </a:r>
            <a:endParaRPr lang="es-EC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916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>
            <a:spLocks noChangeAspect="1"/>
          </p:cNvSpPr>
          <p:nvPr/>
        </p:nvSpPr>
        <p:spPr>
          <a:xfrm>
            <a:off x="6134415" y="3248991"/>
            <a:ext cx="1994192" cy="20313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474520"/>
            <a:ext cx="3381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spc="-15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Eficiencia energética: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2566"/>
            <a:ext cx="3321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spc="-15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Quema total de gas en regiones </a:t>
            </a:r>
            <a:r>
              <a:rPr lang="es-MX" sz="2400" spc="-15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estudiadas:</a:t>
            </a:r>
            <a:endParaRPr lang="es-MX" sz="2400" spc="-15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7837" y="1088477"/>
            <a:ext cx="4493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 Black" panose="020B0A04020102020204" pitchFamily="34" charset="0"/>
              </a:rPr>
              <a:t>280 </a:t>
            </a:r>
            <a:r>
              <a:rPr lang="en-US" sz="5400" b="1" dirty="0" err="1" smtClean="0">
                <a:latin typeface="Arial Black" panose="020B0A04020102020204" pitchFamily="34" charset="0"/>
              </a:rPr>
              <a:t>MMpc</a:t>
            </a:r>
            <a:r>
              <a:rPr lang="en-US" sz="5400" b="1" dirty="0" err="1">
                <a:latin typeface="Arial Black" panose="020B0A04020102020204" pitchFamily="34" charset="0"/>
              </a:rPr>
              <a:t>d</a:t>
            </a:r>
            <a:endParaRPr lang="en-US" sz="5400" b="1" dirty="0"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38282"/>
            <a:ext cx="3495675" cy="33623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115" y="4340559"/>
            <a:ext cx="2760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Century Gothic" panose="020B0502020202020204" pitchFamily="34" charset="0"/>
              </a:rPr>
              <a:t>Suministrar</a:t>
            </a:r>
          </a:p>
          <a:p>
            <a:pPr algn="ctr"/>
            <a:r>
              <a:rPr lang="es-EC" sz="2000" b="1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15-20%</a:t>
            </a:r>
          </a:p>
          <a:p>
            <a:pPr algn="ctr"/>
            <a:endParaRPr lang="es-EC" sz="2000" b="1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C" dirty="0" smtClean="0">
                <a:latin typeface="Century Gothic" panose="020B0502020202020204" pitchFamily="34" charset="0"/>
              </a:rPr>
              <a:t>Consumo de gas del sector hidrocarburos</a:t>
            </a:r>
            <a:endParaRPr lang="es-EC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6929" y="2192012"/>
            <a:ext cx="7596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spc="-15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Impacto económico </a:t>
            </a:r>
            <a:r>
              <a:rPr lang="es-MX" spc="-15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pérdida de </a:t>
            </a:r>
            <a:r>
              <a:rPr lang="es-MX" b="1" spc="-15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4,000 millones de pesos al año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53321" y="3878894"/>
            <a:ext cx="20111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pc="-1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Cubrir </a:t>
            </a:r>
            <a:r>
              <a:rPr lang="es-MX" sz="2000" b="1" spc="-1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13 veces </a:t>
            </a:r>
            <a:r>
              <a:rPr lang="es-MX" spc="-1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el presupuesto de la ASEA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04949" y="2738718"/>
            <a:ext cx="1954530" cy="19602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04949" y="4753772"/>
            <a:ext cx="2114550" cy="196024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135206" y="3297413"/>
            <a:ext cx="20682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spc="-150" dirty="0">
                <a:solidFill>
                  <a:schemeClr val="accent1"/>
                </a:solidFill>
                <a:latin typeface="Century Gothic" panose="020B0502020202020204" pitchFamily="34" charset="0"/>
              </a:rPr>
              <a:t>15% </a:t>
            </a:r>
          </a:p>
          <a:p>
            <a:pPr algn="ctr"/>
            <a:r>
              <a:rPr lang="es-MX" spc="-150" dirty="0">
                <a:solidFill>
                  <a:schemeClr val="accent1"/>
                </a:solidFill>
                <a:latin typeface="Century Gothic" panose="020B0502020202020204" pitchFamily="34" charset="0"/>
              </a:rPr>
              <a:t>presupuesto </a:t>
            </a:r>
            <a:r>
              <a:rPr lang="es-MX" spc="-15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CONACYT</a:t>
            </a:r>
            <a:endParaRPr lang="es-MX" spc="-15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462567" y="5482694"/>
            <a:ext cx="16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spc="-15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30% </a:t>
            </a:r>
            <a:endParaRPr lang="es-MX" b="1" spc="-150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 algn="ctr"/>
            <a:endParaRPr lang="es-MX" spc="-150" dirty="0" smtClean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MX" spc="-15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presupuesto cultura</a:t>
            </a:r>
            <a:endParaRPr lang="es-MX" spc="-15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40685" y="4162197"/>
            <a:ext cx="201168" cy="2049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605011" y="3885198"/>
            <a:ext cx="1614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 smtClean="0">
                <a:latin typeface="Century Gothic" panose="020B0502020202020204" pitchFamily="34" charset="0"/>
              </a:rPr>
              <a:t>Presupuesto actual</a:t>
            </a:r>
            <a:endParaRPr lang="es-EC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899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3" grpId="0"/>
      <p:bldP spid="9" grpId="0"/>
      <p:bldP spid="11" grpId="0"/>
      <p:bldP spid="27" grpId="0"/>
      <p:bldP spid="29" grpId="0"/>
      <p:bldP spid="30" grpId="0"/>
      <p:bldP spid="31" grpId="0" animBg="1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" y="25990"/>
            <a:ext cx="1219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Resumen / implicaciones</a:t>
            </a:r>
            <a:endParaRPr lang="es-MX" sz="3200" spc="-150" dirty="0" smtClean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1683" y="769206"/>
            <a:ext cx="1095675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s-EC" sz="2000" spc="-150" dirty="0" smtClean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spc="-150" dirty="0">
                <a:latin typeface="Century Gothic" panose="020B0502020202020204" pitchFamily="34" charset="0"/>
              </a:rPr>
              <a:t>I</a:t>
            </a:r>
            <a:r>
              <a:rPr lang="es-EC" sz="2000" spc="-150" dirty="0" smtClean="0">
                <a:latin typeface="Century Gothic" panose="020B0502020202020204" pitchFamily="34" charset="0"/>
              </a:rPr>
              <a:t>ncertidumbre</a:t>
            </a:r>
            <a:r>
              <a:rPr lang="es-EC" sz="2000" spc="-15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elevada </a:t>
            </a:r>
            <a:r>
              <a:rPr lang="es-EC" sz="2000" spc="-150" dirty="0" smtClean="0">
                <a:latin typeface="Century Gothic" panose="020B0502020202020204" pitchFamily="34" charset="0"/>
              </a:rPr>
              <a:t>en reportes de emisiones: </a:t>
            </a:r>
            <a:r>
              <a:rPr lang="es-EC" sz="2000" spc="-15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imposible identificar prioridades de mitigación y dar seguimiento a cumplimiento de políticas de reducción de emisiones.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spc="-150" dirty="0" smtClean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Datos satelitales </a:t>
            </a:r>
            <a:r>
              <a:rPr lang="es-EC" sz="2000" dirty="0" smtClean="0">
                <a:latin typeface="Century Gothic" panose="020B0502020202020204" pitchFamily="34" charset="0"/>
              </a:rPr>
              <a:t>comprueban que </a:t>
            </a:r>
            <a:r>
              <a:rPr lang="es-EC" sz="2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emisiones elevadas </a:t>
            </a:r>
            <a:r>
              <a:rPr lang="es-EC" sz="2000" dirty="0" smtClean="0">
                <a:latin typeface="Century Gothic" panose="020B0502020202020204" pitchFamily="34" charset="0"/>
              </a:rPr>
              <a:t>encontradas con los sobrevuelos han ocurrido por </a:t>
            </a:r>
            <a:r>
              <a:rPr lang="es-EC" sz="2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largos periodos de tiempo </a:t>
            </a:r>
            <a:r>
              <a:rPr lang="es-EC" sz="2000" dirty="0" smtClean="0">
                <a:latin typeface="Century Gothic" panose="020B0502020202020204" pitchFamily="34" charset="0"/>
              </a:rPr>
              <a:t>(2 años de datos).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dirty="0" smtClean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Evidencia de súper-emisores</a:t>
            </a:r>
            <a:r>
              <a:rPr lang="es-EC" sz="2000" dirty="0" smtClean="0">
                <a:latin typeface="Century Gothic" panose="020B0502020202020204" pitchFamily="34" charset="0"/>
              </a:rPr>
              <a:t>: Nuevo Pemex CPG tiene emisiones mas altas que toda la región de producción en aguas someras. </a:t>
            </a:r>
            <a:r>
              <a:rPr lang="es-EC" sz="2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Gas asociado es transportado a instalaciones en tierra y ahí es emitido</a:t>
            </a:r>
            <a:r>
              <a:rPr lang="es-EC" sz="2000" dirty="0" smtClean="0"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dirty="0" smtClean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entury Gothic" panose="020B0502020202020204" pitchFamily="34" charset="0"/>
              </a:rPr>
              <a:t>Emisiones elevadas relacionadas con </a:t>
            </a:r>
            <a:r>
              <a:rPr lang="es-EC" sz="2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quema incompleta</a:t>
            </a:r>
            <a:r>
              <a:rPr lang="es-EC" sz="2000" dirty="0" smtClean="0">
                <a:latin typeface="Century Gothic" panose="020B0502020202020204" pitchFamily="34" charset="0"/>
              </a:rPr>
              <a:t> de gas: </a:t>
            </a:r>
            <a:r>
              <a:rPr lang="es-EC" sz="2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riesgos al ambiente y a la salud</a:t>
            </a:r>
            <a:r>
              <a:rPr lang="es-EC" sz="2000" dirty="0" smtClean="0"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dirty="0" smtClean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spc="-15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DACGs</a:t>
            </a:r>
            <a:r>
              <a:rPr lang="es-EC" sz="2000" spc="-15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de metano </a:t>
            </a:r>
            <a:r>
              <a:rPr lang="es-EC" sz="2000" spc="-150" dirty="0" smtClean="0">
                <a:latin typeface="Century Gothic" panose="020B0502020202020204" pitchFamily="34" charset="0"/>
              </a:rPr>
              <a:t>establecen mapa de ruta para mitigar estas emisiones. Su </a:t>
            </a:r>
            <a:r>
              <a:rPr lang="es-EC" sz="2000" spc="-15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implementación y cumplimiento no puede esperar</a:t>
            </a:r>
            <a:r>
              <a:rPr lang="es-EC" sz="2000" spc="-150" dirty="0" smtClean="0">
                <a:latin typeface="Century Gothic" panose="020B0502020202020204" pitchFamily="34" charset="0"/>
              </a:rPr>
              <a:t>.</a:t>
            </a:r>
            <a:endParaRPr lang="es-EC" sz="2000" spc="-150" dirty="0"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39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1" r="5521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08108" y="182464"/>
            <a:ext cx="8671034" cy="2286000"/>
          </a:xfrm>
        </p:spPr>
        <p:txBody>
          <a:bodyPr>
            <a:noAutofit/>
          </a:bodyPr>
          <a:lstStyle/>
          <a:p>
            <a:pPr algn="r"/>
            <a:r>
              <a:rPr lang="es-MX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El</a:t>
            </a:r>
            <a:r>
              <a:rPr lang="es-MX" b="1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metano </a:t>
            </a:r>
            <a:r>
              <a:rPr lang="es-MX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causa </a:t>
            </a:r>
            <a:r>
              <a:rPr lang="es-MX" b="1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&gt;25% </a:t>
            </a:r>
            <a:r>
              <a:rPr lang="es-MX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del calentamiento global que experimentamos hoy  en día</a:t>
            </a:r>
            <a:r>
              <a:rPr lang="es-MX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</a:t>
            </a:r>
            <a:endParaRPr lang="es-MX" b="1" spc="-150" dirty="0">
              <a:solidFill>
                <a:srgbClr val="FFD1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52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8684044" y="1822253"/>
            <a:ext cx="0" cy="2270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951323" y="2250185"/>
            <a:ext cx="3096919" cy="14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4646" y="2670095"/>
            <a:ext cx="6280887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Daniel Zavala </a:t>
            </a:r>
            <a:r>
              <a:rPr lang="en-US" sz="2933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| dzavala@edf.org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778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V="1">
            <a:off x="9730724" y="2327232"/>
            <a:ext cx="0" cy="8276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298900" y="4278868"/>
            <a:ext cx="0" cy="8276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512486" y="2327232"/>
            <a:ext cx="0" cy="8276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72" y="6312846"/>
            <a:ext cx="1183790" cy="5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230809"/>
            <a:ext cx="12191999" cy="27295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0740" y="3094520"/>
            <a:ext cx="13516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solidFill>
                  <a:srgbClr val="0070C0"/>
                </a:solidFill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2015</a:t>
            </a:r>
            <a:endParaRPr lang="en-US" sz="3800" b="1" dirty="0">
              <a:solidFill>
                <a:srgbClr val="0070C0"/>
              </a:solidFill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8958" y="3094520"/>
            <a:ext cx="13516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solidFill>
                  <a:srgbClr val="0070C0"/>
                </a:solidFill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2016</a:t>
            </a:r>
            <a:endParaRPr lang="en-US" sz="3800" b="1" dirty="0">
              <a:solidFill>
                <a:srgbClr val="0070C0"/>
              </a:solidFill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65137" y="3053576"/>
            <a:ext cx="13516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solidFill>
                  <a:srgbClr val="0070C0"/>
                </a:solidFill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2018</a:t>
            </a:r>
            <a:endParaRPr lang="en-US" sz="3800" b="1" dirty="0">
              <a:solidFill>
                <a:srgbClr val="0070C0"/>
              </a:solidFill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496566" y="3635148"/>
            <a:ext cx="0" cy="8276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282980" y="3635148"/>
            <a:ext cx="0" cy="8276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726176" y="3635148"/>
            <a:ext cx="0" cy="8276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817" y="579715"/>
            <a:ext cx="3867150" cy="2173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5096" y="4795837"/>
            <a:ext cx="2619375" cy="1743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6969" y="279677"/>
            <a:ext cx="4760595" cy="24736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5527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92693"/>
            <a:ext cx="1219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Incertidumbre en inventarios y reportes de emisiones</a:t>
            </a:r>
            <a:endParaRPr lang="es-MX" sz="3200" spc="-150" dirty="0" smtClean="0">
              <a:latin typeface="Century Gothic" panose="020B0502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72" y="6312846"/>
            <a:ext cx="1183790" cy="5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72" y="972078"/>
            <a:ext cx="8172450" cy="46062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151" y="3450950"/>
            <a:ext cx="158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publicado</a:t>
            </a:r>
            <a:r>
              <a:rPr lang="en-US" sz="1600" i="1" dirty="0" smtClean="0">
                <a:solidFill>
                  <a:srgbClr val="FF0000"/>
                </a:solidFill>
              </a:rPr>
              <a:t> 2018)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614" y="4514659"/>
            <a:ext cx="158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publicado</a:t>
            </a:r>
            <a:r>
              <a:rPr lang="en-US" sz="1600" i="1" dirty="0" smtClean="0">
                <a:solidFill>
                  <a:srgbClr val="FF0000"/>
                </a:solidFill>
              </a:rPr>
              <a:t> 2018)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2497" y="3250895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latin typeface="Century Gothic" panose="020B0502020202020204" pitchFamily="34" charset="0"/>
              </a:rPr>
              <a:t>Versión mas reciente</a:t>
            </a:r>
            <a:endParaRPr lang="es-EC" dirty="0">
              <a:latin typeface="Century Gothic" panose="020B0502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28070" y="3450950"/>
            <a:ext cx="2428162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569157" y="3235506"/>
            <a:ext cx="2611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Century Gothic" panose="020B0502020202020204" pitchFamily="34" charset="0"/>
              </a:rPr>
              <a:t>Fuga</a:t>
            </a:r>
            <a:r>
              <a:rPr lang="en-US" sz="2000" b="1" dirty="0" smtClean="0">
                <a:latin typeface="Century Gothic" panose="020B0502020202020204" pitchFamily="34" charset="0"/>
              </a:rPr>
              <a:t> de gas: ~2.6%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69156" y="1414727"/>
            <a:ext cx="2539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Century Gothic" panose="020B0502020202020204" pitchFamily="34" charset="0"/>
              </a:rPr>
              <a:t>Fuga</a:t>
            </a:r>
            <a:r>
              <a:rPr lang="en-US" sz="2000" b="1" dirty="0" smtClean="0">
                <a:latin typeface="Century Gothic" panose="020B0502020202020204" pitchFamily="34" charset="0"/>
              </a:rPr>
              <a:t> de gas: ~11%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2566" y="5251668"/>
            <a:ext cx="43829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Total oil and gas emissions (Gg/y)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69342" y="5237917"/>
            <a:ext cx="64203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entury Gothic" panose="020B0502020202020204" pitchFamily="34" charset="0"/>
              </a:rPr>
              <a:t>Emisiones</a:t>
            </a:r>
            <a:r>
              <a:rPr lang="en-US" b="1" dirty="0" smtClean="0">
                <a:latin typeface="Century Gothic" panose="020B0502020202020204" pitchFamily="34" charset="0"/>
              </a:rPr>
              <a:t> totals de </a:t>
            </a:r>
            <a:r>
              <a:rPr lang="en-US" b="1" dirty="0" err="1" smtClean="0">
                <a:latin typeface="Century Gothic" panose="020B0502020202020204" pitchFamily="34" charset="0"/>
              </a:rPr>
              <a:t>metano</a:t>
            </a:r>
            <a:r>
              <a:rPr lang="en-US" b="1" dirty="0" smtClean="0">
                <a:latin typeface="Century Gothic" panose="020B0502020202020204" pitchFamily="34" charset="0"/>
              </a:rPr>
              <a:t> sector </a:t>
            </a:r>
            <a:r>
              <a:rPr lang="en-US" b="1" dirty="0" err="1" smtClean="0">
                <a:latin typeface="Century Gothic" panose="020B0502020202020204" pitchFamily="34" charset="0"/>
              </a:rPr>
              <a:t>hidrocarburos</a:t>
            </a:r>
            <a:r>
              <a:rPr lang="en-US" b="1" dirty="0" smtClean="0">
                <a:latin typeface="Century Gothic" panose="020B0502020202020204" pitchFamily="34" charset="0"/>
              </a:rPr>
              <a:t> (Gg/y)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3095" y="4154650"/>
            <a:ext cx="2089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Pemex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reporte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2015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613" y="3118979"/>
            <a:ext cx="22825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Inventario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nacional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14" y="2173175"/>
            <a:ext cx="2282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Inventario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nacional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614" y="1317850"/>
            <a:ext cx="22263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UNFCCC 5ta</a:t>
            </a:r>
          </a:p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Comunicación 2010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532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58" y="1045118"/>
            <a:ext cx="8420100" cy="52197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" y="25990"/>
            <a:ext cx="12192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Producción sector hidrocarburos</a:t>
            </a:r>
          </a:p>
          <a:p>
            <a:r>
              <a:rPr lang="es-MX" sz="3200" spc="-15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Región del estudio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2909" y="75622"/>
            <a:ext cx="66489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spc="-15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Totales nacionales (2019):            Pozos activos: 7,800</a:t>
            </a:r>
          </a:p>
          <a:p>
            <a:r>
              <a:rPr lang="es-ES" sz="2000" spc="-15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                                                      Producción gas: 4,900 </a:t>
            </a:r>
            <a:r>
              <a:rPr lang="es-ES" sz="2000" spc="-150" dirty="0" err="1" smtClean="0">
                <a:solidFill>
                  <a:schemeClr val="tx2"/>
                </a:solidFill>
                <a:latin typeface="Century Gothic" panose="020B0502020202020204" pitchFamily="34" charset="0"/>
              </a:rPr>
              <a:t>MMpcd</a:t>
            </a:r>
            <a:endParaRPr lang="es-ES" sz="2000" spc="-150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es-ES" sz="2000" spc="-15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                                                      </a:t>
            </a:r>
            <a:r>
              <a:rPr lang="es-ES" sz="2000" spc="-150" dirty="0">
                <a:solidFill>
                  <a:schemeClr val="tx2"/>
                </a:solidFill>
                <a:latin typeface="Century Gothic" panose="020B0502020202020204" pitchFamily="34" charset="0"/>
              </a:rPr>
              <a:t>P</a:t>
            </a:r>
            <a:r>
              <a:rPr lang="es-ES" sz="2000" spc="-15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roducción petróleo: 1,700 </a:t>
            </a:r>
            <a:r>
              <a:rPr lang="es-ES" sz="2000" spc="-150" dirty="0" err="1" smtClean="0">
                <a:solidFill>
                  <a:schemeClr val="tx2"/>
                </a:solidFill>
                <a:latin typeface="Century Gothic" panose="020B0502020202020204" pitchFamily="34" charset="0"/>
              </a:rPr>
              <a:t>Mbd</a:t>
            </a:r>
            <a:endParaRPr lang="es-ES" sz="2000" spc="-150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lvl="1"/>
            <a:endParaRPr lang="es-ES" sz="2000" spc="-150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endParaRPr lang="es-ES" sz="2000" spc="-150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es-MX" sz="2000" spc="-15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endParaRPr lang="es-MX" sz="2000" spc="-15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8071232" y="4634076"/>
            <a:ext cx="4056728" cy="2065095"/>
            <a:chOff x="5903495" y="205382"/>
            <a:chExt cx="5582653" cy="284187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5903495" y="304055"/>
              <a:ext cx="2614864" cy="27432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8855242" y="304055"/>
              <a:ext cx="2630906" cy="2743200"/>
            </a:xfrm>
            <a:prstGeom prst="rect">
              <a:avLst/>
            </a:prstGeom>
          </p:spPr>
        </p:pic>
        <p:cxnSp>
          <p:nvCxnSpPr>
            <p:cNvPr id="61" name="Straight Connector 60"/>
            <p:cNvCxnSpPr/>
            <p:nvPr/>
          </p:nvCxnSpPr>
          <p:spPr>
            <a:xfrm>
              <a:off x="8658217" y="806058"/>
              <a:ext cx="0" cy="20041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8168339" y="205382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Century Gothic" panose="020B0502020202020204" pitchFamily="34" charset="0"/>
                </a:rPr>
                <a:t>Sureste</a:t>
              </a:r>
              <a:endParaRPr lang="en-US" dirty="0" smtClean="0">
                <a:latin typeface="Century Gothic" panose="020B0502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503480" y="1481374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Gas 18%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504729" y="1246047"/>
              <a:ext cx="1555128" cy="88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>
                  <a:latin typeface="Century Gothic" panose="020B0502020202020204" pitchFamily="34" charset="0"/>
                </a:rPr>
                <a:t>Petróleo 13%</a:t>
              </a:r>
              <a:endParaRPr lang="es-EC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6" name="Group 65"/>
          <p:cNvGrpSpPr>
            <a:grpSpLocks noChangeAspect="1"/>
          </p:cNvGrpSpPr>
          <p:nvPr/>
        </p:nvGrpSpPr>
        <p:grpSpPr>
          <a:xfrm>
            <a:off x="6713162" y="1643943"/>
            <a:ext cx="3840482" cy="2109061"/>
            <a:chOff x="689810" y="3327696"/>
            <a:chExt cx="5486403" cy="3012946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689810" y="3597442"/>
              <a:ext cx="2614863" cy="27432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625518" y="3597442"/>
              <a:ext cx="2550695" cy="2743200"/>
            </a:xfrm>
            <a:prstGeom prst="rect">
              <a:avLst/>
            </a:prstGeom>
          </p:spPr>
        </p:pic>
        <p:cxnSp>
          <p:nvCxnSpPr>
            <p:cNvPr id="69" name="Straight Connector 68"/>
            <p:cNvCxnSpPr/>
            <p:nvPr/>
          </p:nvCxnSpPr>
          <p:spPr>
            <a:xfrm>
              <a:off x="3468596" y="3976909"/>
              <a:ext cx="0" cy="19842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324776" y="3327696"/>
              <a:ext cx="2695793" cy="527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Century Gothic" panose="020B0502020202020204" pitchFamily="34" charset="0"/>
                </a:rPr>
                <a:t>Aguas</a:t>
              </a:r>
              <a:r>
                <a:rPr lang="en-US" dirty="0" smtClean="0">
                  <a:latin typeface="Century Gothic" panose="020B0502020202020204" pitchFamily="34" charset="0"/>
                </a:rPr>
                <a:t> </a:t>
              </a:r>
              <a:r>
                <a:rPr lang="en-US" dirty="0" err="1" smtClean="0">
                  <a:latin typeface="Century Gothic" panose="020B0502020202020204" pitchFamily="34" charset="0"/>
                </a:rPr>
                <a:t>someras</a:t>
              </a:r>
              <a:endParaRPr lang="en-US" dirty="0" smtClean="0">
                <a:latin typeface="Century Gothic" panose="020B0502020202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25696" y="4697816"/>
              <a:ext cx="113364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Gas 61%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102570" y="4541200"/>
              <a:ext cx="1596591" cy="923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 smtClean="0">
                  <a:latin typeface="Century Gothic" panose="020B0502020202020204" pitchFamily="34" charset="0"/>
                </a:rPr>
                <a:t>Petróleo</a:t>
              </a:r>
            </a:p>
            <a:p>
              <a:pPr algn="ctr"/>
              <a:r>
                <a:rPr lang="es-EC" dirty="0" smtClean="0">
                  <a:latin typeface="Century Gothic" panose="020B0502020202020204" pitchFamily="34" charset="0"/>
                </a:rPr>
                <a:t> 82%</a:t>
              </a:r>
              <a:endParaRPr lang="es-EC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6329987" y="4671132"/>
            <a:ext cx="766351" cy="689810"/>
          </a:xfrm>
          <a:prstGeom prst="roundRect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72" y="6312846"/>
            <a:ext cx="1183790" cy="5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Elbow Connector 6"/>
          <p:cNvCxnSpPr>
            <a:endCxn id="67" idx="1"/>
          </p:cNvCxnSpPr>
          <p:nvPr/>
        </p:nvCxnSpPr>
        <p:spPr>
          <a:xfrm rot="5400000" flipH="1" flipV="1">
            <a:off x="5728269" y="3394603"/>
            <a:ext cx="1586611" cy="383175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73" idx="2"/>
            <a:endCxn id="59" idx="1"/>
          </p:cNvCxnSpPr>
          <p:nvPr/>
        </p:nvCxnSpPr>
        <p:spPr>
          <a:xfrm rot="16200000" flipH="1">
            <a:off x="7221431" y="4852673"/>
            <a:ext cx="341533" cy="1358069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233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1DB9-4387-4331-88D2-A1392F74EE6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172221"/>
            <a:ext cx="6167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Mediciones a distintas escalas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43" r="23672"/>
          <a:stretch/>
        </p:blipFill>
        <p:spPr>
          <a:xfrm>
            <a:off x="6467897" y="4559335"/>
            <a:ext cx="2014367" cy="2162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2830" y="990935"/>
            <a:ext cx="574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Mediciones temporalmente discretas</a:t>
            </a:r>
            <a:endParaRPr lang="es-MX" sz="2400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1520" y="3835699"/>
            <a:ext cx="623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Soporte con datos satelitales (24 meses)</a:t>
            </a:r>
            <a:endParaRPr lang="es-MX" sz="2400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Elbow Connector 9"/>
          <p:cNvCxnSpPr>
            <a:stCxn id="8" idx="2"/>
            <a:endCxn id="13" idx="1"/>
          </p:cNvCxnSpPr>
          <p:nvPr/>
        </p:nvCxnSpPr>
        <p:spPr>
          <a:xfrm rot="16200000" flipH="1">
            <a:off x="3127381" y="1322393"/>
            <a:ext cx="2613932" cy="2874345"/>
          </a:xfrm>
          <a:prstGeom prst="bent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137" y="1914263"/>
            <a:ext cx="2723198" cy="1438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398" b="48428"/>
          <a:stretch/>
        </p:blipFill>
        <p:spPr>
          <a:xfrm>
            <a:off x="8807113" y="4464899"/>
            <a:ext cx="3007580" cy="2181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72" y="6312846"/>
            <a:ext cx="1183790" cy="5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9850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72" y="6312846"/>
            <a:ext cx="1183790" cy="5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54513" y="1180191"/>
            <a:ext cx="9120950" cy="47952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92693"/>
            <a:ext cx="12192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pc="-15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Mediciones</a:t>
            </a:r>
            <a:r>
              <a:rPr lang="en-US" sz="32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con </a:t>
            </a:r>
            <a:r>
              <a:rPr lang="en-US" sz="3200" spc="-15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avioneta</a:t>
            </a:r>
            <a:r>
              <a:rPr lang="en-US" sz="32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:  </a:t>
            </a:r>
            <a:r>
              <a:rPr lang="en-US" sz="3200" spc="-150" dirty="0" err="1" smtClean="0">
                <a:latin typeface="Century Gothic" panose="020B0502020202020204" pitchFamily="34" charset="0"/>
              </a:rPr>
              <a:t>Febrero</a:t>
            </a:r>
            <a:r>
              <a:rPr lang="en-US" sz="3200" spc="-150" dirty="0" smtClean="0">
                <a:latin typeface="Century Gothic" panose="020B0502020202020204" pitchFamily="34" charset="0"/>
              </a:rPr>
              <a:t> 4-18 2018</a:t>
            </a:r>
          </a:p>
          <a:p>
            <a:r>
              <a:rPr lang="es-MX" sz="32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endParaRPr lang="es-MX" sz="3200" spc="-15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67E7C-7A41-4EEE-BACE-10113F649D9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823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2670401"/>
            <a:ext cx="8334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5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Resultados región de estudio </a:t>
            </a:r>
            <a:r>
              <a:rPr lang="es-MX" sz="3200" b="1" spc="-15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aguas someras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002823" y="2523392"/>
            <a:ext cx="718917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3402184"/>
            <a:ext cx="718917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20180218_11231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34375" y="4481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386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547" y="2010498"/>
            <a:ext cx="3533775" cy="3600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898" y="2010498"/>
            <a:ext cx="3533775" cy="3600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7480" y="1440289"/>
            <a:ext cx="5680000" cy="5426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92693"/>
            <a:ext cx="12192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Aguas someras </a:t>
            </a:r>
            <a:endParaRPr lang="es-ES" sz="2800" spc="-150" dirty="0">
              <a:latin typeface="Century Gothic" panose="020B0502020202020204" pitchFamily="34" charset="0"/>
            </a:endParaRPr>
          </a:p>
          <a:p>
            <a:r>
              <a:rPr lang="es-MX" sz="3200" spc="-15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endParaRPr lang="es-MX" sz="3200" spc="-15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3467" y="133637"/>
            <a:ext cx="1027093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spc="-150" dirty="0">
                <a:latin typeface="Century Gothic" panose="020B0502020202020204" pitchFamily="34" charset="0"/>
              </a:rPr>
              <a:t>6</a:t>
            </a:r>
            <a:r>
              <a:rPr lang="es-ES" sz="2400" spc="-150" dirty="0" smtClean="0">
                <a:latin typeface="Century Gothic" panose="020B0502020202020204" pitchFamily="34" charset="0"/>
              </a:rPr>
              <a:t> sobrevuelos [Feb 4, 5, 6, 7, 16, 18] </a:t>
            </a:r>
          </a:p>
          <a:p>
            <a:r>
              <a:rPr lang="es-ES" sz="2400" spc="-150" dirty="0" smtClean="0">
                <a:latin typeface="Century Gothic" panose="020B0502020202020204" pitchFamily="34" charset="0"/>
              </a:rPr>
              <a:t>    </a:t>
            </a:r>
            <a:endParaRPr lang="es-ES" sz="2800" spc="-15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es-MX" sz="2800" spc="-150" dirty="0" smtClean="0">
                <a:latin typeface="Century Gothic" panose="020B0502020202020204" pitchFamily="34" charset="0"/>
              </a:rPr>
              <a:t> </a:t>
            </a:r>
            <a:endParaRPr lang="es-MX" sz="2800" spc="-150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00691" y="1979720"/>
            <a:ext cx="29042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spc="-150" dirty="0">
                <a:latin typeface="Century Gothic" panose="020B0502020202020204" pitchFamily="34" charset="0"/>
              </a:rPr>
              <a:t>58,000 kg/h </a:t>
            </a:r>
          </a:p>
          <a:p>
            <a:pPr algn="ctr"/>
            <a:r>
              <a:rPr lang="es-ES" i="1" spc="-15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~80% emisiones nacionales</a:t>
            </a:r>
            <a:endParaRPr lang="es-ES" sz="2800" spc="-15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4089" y="4281564"/>
            <a:ext cx="209384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spc="-150" dirty="0">
                <a:solidFill>
                  <a:srgbClr val="FF0000"/>
                </a:solidFill>
                <a:latin typeface="Century Gothic" panose="020B0502020202020204" pitchFamily="34" charset="0"/>
              </a:rPr>
              <a:t>2,800 </a:t>
            </a:r>
            <a:r>
              <a:rPr lang="pt-BR" sz="2000" spc="-15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kg/h</a:t>
            </a:r>
          </a:p>
          <a:p>
            <a:r>
              <a:rPr lang="pt-BR" spc="-15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	20x menor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182" y="5087728"/>
            <a:ext cx="198323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Inventario</a:t>
            </a:r>
            <a:endParaRPr lang="en-US" sz="1400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proyectado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a 2018)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5331" y="5087728"/>
            <a:ext cx="17814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Mediciones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  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65927" y="146484"/>
            <a:ext cx="1133475" cy="11134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38486" y="542735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74%</a:t>
            </a:r>
            <a:endParaRPr lang="en-US" sz="1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35787" y="146484"/>
            <a:ext cx="1113473" cy="11468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098364" y="533943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54%</a:t>
            </a:r>
            <a:endParaRPr lang="en-US" sz="16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29697" y="-56290"/>
            <a:ext cx="200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b="1" dirty="0" smtClean="0">
                <a:latin typeface="Century Gothic" panose="020B0502020202020204" pitchFamily="34" charset="0"/>
              </a:rPr>
              <a:t>Producción nacional</a:t>
            </a:r>
            <a:endParaRPr lang="es-EC" sz="1400" b="1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59777" y="93370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petróleo</a:t>
            </a:r>
            <a:endParaRPr lang="es-EC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255736" y="928182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gas</a:t>
            </a:r>
            <a:endParaRPr lang="es-EC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772" y="6312846"/>
            <a:ext cx="1183790" cy="5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4126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3704</TotalTime>
  <Words>782</Words>
  <Application>Microsoft Office PowerPoint</Application>
  <PresentationFormat>Personalizado</PresentationFormat>
  <Paragraphs>155</Paragraphs>
  <Slides>20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Office Theme</vt:lpstr>
      <vt:lpstr>Diapositiva 1</vt:lpstr>
      <vt:lpstr>El metano causa &gt;25% del calentamiento global que experimentamos hoy  en día   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</vt:vector>
  </TitlesOfParts>
  <Company>Environmental Defense Fund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Zavala-Araiza</dc:creator>
  <cp:lastModifiedBy>Ricardo Ruiz</cp:lastModifiedBy>
  <cp:revision>353</cp:revision>
  <dcterms:created xsi:type="dcterms:W3CDTF">2018-10-12T20:00:31Z</dcterms:created>
  <dcterms:modified xsi:type="dcterms:W3CDTF">2021-02-10T18:11:15Z</dcterms:modified>
</cp:coreProperties>
</file>